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57" r:id="rId4"/>
    <p:sldId id="258"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AB9466-8300-49C2-AF3E-A1574B856E1C}" v="271" dt="2020-03-23T13:22:37.057"/>
    <p1510:client id="{EDBBB1F3-73A4-4F40-AF65-B530BB0B0613}" v="317" dt="2020-03-21T21:58:05.3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83" autoAdjust="0"/>
    <p:restoredTop sz="94660"/>
  </p:normalViewPr>
  <p:slideViewPr>
    <p:cSldViewPr snapToGrid="0">
      <p:cViewPr varScale="1">
        <p:scale>
          <a:sx n="73" d="100"/>
          <a:sy n="73" d="100"/>
        </p:scale>
        <p:origin x="-60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f6f88eef439bed5c" providerId="Windows Live" clId="Web-{0AAB9466-8300-49C2-AF3E-A1574B856E1C}"/>
    <pc:docChg chg="addSld delSld modSld">
      <pc:chgData name="Guest User" userId="f6f88eef439bed5c" providerId="Windows Live" clId="Web-{0AAB9466-8300-49C2-AF3E-A1574B856E1C}" dt="2020-03-23T13:22:37.057" v="264" actId="1076"/>
      <pc:docMkLst>
        <pc:docMk/>
      </pc:docMkLst>
      <pc:sldChg chg="modSp">
        <pc:chgData name="Guest User" userId="f6f88eef439bed5c" providerId="Windows Live" clId="Web-{0AAB9466-8300-49C2-AF3E-A1574B856E1C}" dt="2020-03-23T12:59:44.925" v="42" actId="1076"/>
        <pc:sldMkLst>
          <pc:docMk/>
          <pc:sldMk cId="553726541" sldId="256"/>
        </pc:sldMkLst>
        <pc:spChg chg="mod">
          <ac:chgData name="Guest User" userId="f6f88eef439bed5c" providerId="Windows Live" clId="Web-{0AAB9466-8300-49C2-AF3E-A1574B856E1C}" dt="2020-03-23T12:59:44.925" v="42" actId="1076"/>
          <ac:spMkLst>
            <pc:docMk/>
            <pc:sldMk cId="553726541" sldId="256"/>
            <ac:spMk id="2" creationId="{9FB28281-3783-403A-B1AB-0182A003DFE3}"/>
          </ac:spMkLst>
        </pc:spChg>
        <pc:spChg chg="mod">
          <ac:chgData name="Guest User" userId="f6f88eef439bed5c" providerId="Windows Live" clId="Web-{0AAB9466-8300-49C2-AF3E-A1574B856E1C}" dt="2020-03-23T12:58:21.113" v="24" actId="14100"/>
          <ac:spMkLst>
            <pc:docMk/>
            <pc:sldMk cId="553726541" sldId="256"/>
            <ac:spMk id="3" creationId="{C4542EAC-8BF3-4BFD-9891-145BC49409C2}"/>
          </ac:spMkLst>
        </pc:spChg>
      </pc:sldChg>
      <pc:sldChg chg="modSp">
        <pc:chgData name="Guest User" userId="f6f88eef439bed5c" providerId="Windows Live" clId="Web-{0AAB9466-8300-49C2-AF3E-A1574B856E1C}" dt="2020-03-23T13:10:27.796" v="141" actId="14100"/>
        <pc:sldMkLst>
          <pc:docMk/>
          <pc:sldMk cId="1482292733" sldId="257"/>
        </pc:sldMkLst>
        <pc:spChg chg="mod">
          <ac:chgData name="Guest User" userId="f6f88eef439bed5c" providerId="Windows Live" clId="Web-{0AAB9466-8300-49C2-AF3E-A1574B856E1C}" dt="2020-03-23T13:10:27.796" v="141" actId="14100"/>
          <ac:spMkLst>
            <pc:docMk/>
            <pc:sldMk cId="1482292733" sldId="257"/>
            <ac:spMk id="3" creationId="{92C836A2-46A6-47DC-A493-B4C7A63801D3}"/>
          </ac:spMkLst>
        </pc:spChg>
      </pc:sldChg>
      <pc:sldChg chg="modSp">
        <pc:chgData name="Guest User" userId="f6f88eef439bed5c" providerId="Windows Live" clId="Web-{0AAB9466-8300-49C2-AF3E-A1574B856E1C}" dt="2020-03-23T13:17:00.762" v="223" actId="1076"/>
        <pc:sldMkLst>
          <pc:docMk/>
          <pc:sldMk cId="472363078" sldId="258"/>
        </pc:sldMkLst>
        <pc:spChg chg="mod">
          <ac:chgData name="Guest User" userId="f6f88eef439bed5c" providerId="Windows Live" clId="Web-{0AAB9466-8300-49C2-AF3E-A1574B856E1C}" dt="2020-03-23T13:17:00.762" v="223" actId="1076"/>
          <ac:spMkLst>
            <pc:docMk/>
            <pc:sldMk cId="472363078" sldId="258"/>
            <ac:spMk id="3" creationId="{6C81FF2C-9470-45A1-B5E2-39A00E4410E4}"/>
          </ac:spMkLst>
        </pc:spChg>
      </pc:sldChg>
      <pc:sldChg chg="modSp del">
        <pc:chgData name="Guest User" userId="f6f88eef439bed5c" providerId="Windows Live" clId="Web-{0AAB9466-8300-49C2-AF3E-A1574B856E1C}" dt="2020-03-23T13:14:31.810" v="171"/>
        <pc:sldMkLst>
          <pc:docMk/>
          <pc:sldMk cId="183785775" sldId="259"/>
        </pc:sldMkLst>
        <pc:spChg chg="mod">
          <ac:chgData name="Guest User" userId="f6f88eef439bed5c" providerId="Windows Live" clId="Web-{0AAB9466-8300-49C2-AF3E-A1574B856E1C}" dt="2020-03-23T13:14:27.747" v="170" actId="20577"/>
          <ac:spMkLst>
            <pc:docMk/>
            <pc:sldMk cId="183785775" sldId="259"/>
            <ac:spMk id="3" creationId="{347A0514-DDEC-432C-8DC3-518BFF0A0C04}"/>
          </ac:spMkLst>
        </pc:spChg>
      </pc:sldChg>
      <pc:sldChg chg="modSp del">
        <pc:chgData name="Guest User" userId="f6f88eef439bed5c" providerId="Windows Live" clId="Web-{0AAB9466-8300-49C2-AF3E-A1574B856E1C}" dt="2020-03-23T13:17:05.637" v="224"/>
        <pc:sldMkLst>
          <pc:docMk/>
          <pc:sldMk cId="3204935987" sldId="260"/>
        </pc:sldMkLst>
        <pc:spChg chg="mod">
          <ac:chgData name="Guest User" userId="f6f88eef439bed5c" providerId="Windows Live" clId="Web-{0AAB9466-8300-49C2-AF3E-A1574B856E1C}" dt="2020-03-23T13:16:49.200" v="219" actId="20577"/>
          <ac:spMkLst>
            <pc:docMk/>
            <pc:sldMk cId="3204935987" sldId="260"/>
            <ac:spMk id="3" creationId="{55F21292-C2DC-453F-B1AC-4B8FD05B4375}"/>
          </ac:spMkLst>
        </pc:spChg>
      </pc:sldChg>
      <pc:sldChg chg="modSp">
        <pc:chgData name="Guest User" userId="f6f88eef439bed5c" providerId="Windows Live" clId="Web-{0AAB9466-8300-49C2-AF3E-A1574B856E1C}" dt="2020-03-23T13:18:09.277" v="226" actId="1076"/>
        <pc:sldMkLst>
          <pc:docMk/>
          <pc:sldMk cId="1694834483" sldId="261"/>
        </pc:sldMkLst>
        <pc:spChg chg="mod">
          <ac:chgData name="Guest User" userId="f6f88eef439bed5c" providerId="Windows Live" clId="Web-{0AAB9466-8300-49C2-AF3E-A1574B856E1C}" dt="2020-03-23T13:18:09.277" v="226" actId="1076"/>
          <ac:spMkLst>
            <pc:docMk/>
            <pc:sldMk cId="1694834483" sldId="261"/>
            <ac:spMk id="3" creationId="{27E0E298-F589-4C6E-A718-C88A42936A9C}"/>
          </ac:spMkLst>
        </pc:spChg>
      </pc:sldChg>
      <pc:sldChg chg="modSp">
        <pc:chgData name="Guest User" userId="f6f88eef439bed5c" providerId="Windows Live" clId="Web-{0AAB9466-8300-49C2-AF3E-A1574B856E1C}" dt="2020-03-23T13:20:21.698" v="238" actId="1076"/>
        <pc:sldMkLst>
          <pc:docMk/>
          <pc:sldMk cId="1435705277" sldId="262"/>
        </pc:sldMkLst>
        <pc:spChg chg="mod">
          <ac:chgData name="Guest User" userId="f6f88eef439bed5c" providerId="Windows Live" clId="Web-{0AAB9466-8300-49C2-AF3E-A1574B856E1C}" dt="2020-03-23T13:20:21.698" v="238" actId="1076"/>
          <ac:spMkLst>
            <pc:docMk/>
            <pc:sldMk cId="1435705277" sldId="262"/>
            <ac:spMk id="3" creationId="{4EE547EC-D20D-44FB-9385-7AF2ADC9B23E}"/>
          </ac:spMkLst>
        </pc:spChg>
      </pc:sldChg>
      <pc:sldChg chg="modSp">
        <pc:chgData name="Guest User" userId="f6f88eef439bed5c" providerId="Windows Live" clId="Web-{0AAB9466-8300-49C2-AF3E-A1574B856E1C}" dt="2020-03-23T13:20:54.464" v="250" actId="1076"/>
        <pc:sldMkLst>
          <pc:docMk/>
          <pc:sldMk cId="1701501973" sldId="263"/>
        </pc:sldMkLst>
        <pc:spChg chg="mod">
          <ac:chgData name="Guest User" userId="f6f88eef439bed5c" providerId="Windows Live" clId="Web-{0AAB9466-8300-49C2-AF3E-A1574B856E1C}" dt="2020-03-23T13:20:54.464" v="250" actId="1076"/>
          <ac:spMkLst>
            <pc:docMk/>
            <pc:sldMk cId="1701501973" sldId="263"/>
            <ac:spMk id="2" creationId="{D979D609-1941-4531-8E10-777FE90300DE}"/>
          </ac:spMkLst>
        </pc:spChg>
        <pc:picChg chg="mod">
          <ac:chgData name="Guest User" userId="f6f88eef439bed5c" providerId="Windows Live" clId="Web-{0AAB9466-8300-49C2-AF3E-A1574B856E1C}" dt="2020-03-23T13:20:48.323" v="249" actId="1076"/>
          <ac:picMkLst>
            <pc:docMk/>
            <pc:sldMk cId="1701501973" sldId="263"/>
            <ac:picMk id="4" creationId="{4DAC5675-7D0A-4368-98FF-64A2C6DCC8A2}"/>
          </ac:picMkLst>
        </pc:picChg>
      </pc:sldChg>
      <pc:sldChg chg="modSp">
        <pc:chgData name="Guest User" userId="f6f88eef439bed5c" providerId="Windows Live" clId="Web-{0AAB9466-8300-49C2-AF3E-A1574B856E1C}" dt="2020-03-23T13:22:37.057" v="264" actId="1076"/>
        <pc:sldMkLst>
          <pc:docMk/>
          <pc:sldMk cId="2777304878" sldId="264"/>
        </pc:sldMkLst>
        <pc:spChg chg="mod">
          <ac:chgData name="Guest User" userId="f6f88eef439bed5c" providerId="Windows Live" clId="Web-{0AAB9466-8300-49C2-AF3E-A1574B856E1C}" dt="2020-03-23T13:22:37.057" v="264" actId="1076"/>
          <ac:spMkLst>
            <pc:docMk/>
            <pc:sldMk cId="2777304878" sldId="264"/>
            <ac:spMk id="3" creationId="{5F0283D0-8E12-4D86-A1B7-CF48C2D58287}"/>
          </ac:spMkLst>
        </pc:spChg>
      </pc:sldChg>
      <pc:sldChg chg="del">
        <pc:chgData name="Guest User" userId="f6f88eef439bed5c" providerId="Windows Live" clId="Web-{0AAB9466-8300-49C2-AF3E-A1574B856E1C}" dt="2020-03-23T13:07:10.516" v="122"/>
        <pc:sldMkLst>
          <pc:docMk/>
          <pc:sldMk cId="1535211582" sldId="265"/>
        </pc:sldMkLst>
      </pc:sldChg>
      <pc:sldChg chg="modSp new">
        <pc:chgData name="Guest User" userId="f6f88eef439bed5c" providerId="Windows Live" clId="Web-{0AAB9466-8300-49C2-AF3E-A1574B856E1C}" dt="2020-03-23T13:05:18.486" v="121" actId="1076"/>
        <pc:sldMkLst>
          <pc:docMk/>
          <pc:sldMk cId="1777552192" sldId="266"/>
        </pc:sldMkLst>
        <pc:spChg chg="mod">
          <ac:chgData name="Guest User" userId="f6f88eef439bed5c" providerId="Windows Live" clId="Web-{0AAB9466-8300-49C2-AF3E-A1574B856E1C}" dt="2020-03-23T12:57:24.958" v="6" actId="1076"/>
          <ac:spMkLst>
            <pc:docMk/>
            <pc:sldMk cId="1777552192" sldId="266"/>
            <ac:spMk id="2" creationId="{D4D8E47A-D1CD-4122-92FE-5D2E652DFF15}"/>
          </ac:spMkLst>
        </pc:spChg>
        <pc:spChg chg="mod">
          <ac:chgData name="Guest User" userId="f6f88eef439bed5c" providerId="Windows Live" clId="Web-{0AAB9466-8300-49C2-AF3E-A1574B856E1C}" dt="2020-03-23T13:05:18.486" v="121" actId="1076"/>
          <ac:spMkLst>
            <pc:docMk/>
            <pc:sldMk cId="1777552192" sldId="266"/>
            <ac:spMk id="3" creationId="{4BD13C17-C23E-4A86-A713-11A019374FC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810A5-1A13-4087-8DFA-155E6E5B5D73}" type="datetimeFigureOut">
              <a:rPr lang="tr-TR" smtClean="0"/>
              <a:pPr/>
              <a:t>25.03.2020</a:t>
            </a:fld>
            <a:endParaRPr lang="tr-T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0CBFCC-E1FF-473E-BF42-70E7405CF17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B28281-3783-403A-B1AB-0182A003DFE3}"/>
              </a:ext>
            </a:extLst>
          </p:cNvPr>
          <p:cNvSpPr>
            <a:spLocks noGrp="1"/>
          </p:cNvSpPr>
          <p:nvPr>
            <p:ph type="ctrTitle"/>
          </p:nvPr>
        </p:nvSpPr>
        <p:spPr>
          <a:xfrm>
            <a:off x="2568675" y="3428998"/>
            <a:ext cx="7760933" cy="4367653"/>
          </a:xfrm>
        </p:spPr>
        <p:txBody>
          <a:bodyPr vert="horz" lIns="91440" tIns="45720" rIns="91440" bIns="45720" rtlCol="0" anchor="t">
            <a:noAutofit/>
          </a:bodyPr>
          <a:lstStyle/>
          <a:p>
            <a:pPr algn="just"/>
            <a:r>
              <a:rPr lang="en-US" sz="6600" i="1" dirty="0">
                <a:latin typeface="Candara"/>
                <a:cs typeface="Arial"/>
              </a:rPr>
              <a:t>Lecture one                 </a:t>
            </a:r>
            <a:br>
              <a:rPr lang="en-US" sz="6600" i="1" dirty="0">
                <a:latin typeface="Candara"/>
                <a:cs typeface="Arial"/>
              </a:rPr>
            </a:br>
            <a:r>
              <a:rPr lang="en-US" sz="6600" i="1" dirty="0">
                <a:latin typeface="Candara"/>
                <a:cs typeface="Arial"/>
              </a:rPr>
              <a:t>                  </a:t>
            </a:r>
          </a:p>
        </p:txBody>
      </p:sp>
      <p:sp>
        <p:nvSpPr>
          <p:cNvPr id="3" name="Subtitle 2">
            <a:extLst>
              <a:ext uri="{FF2B5EF4-FFF2-40B4-BE49-F238E27FC236}">
                <a16:creationId xmlns="" xmlns:a16="http://schemas.microsoft.com/office/drawing/2014/main" id="{C4542EAC-8BF3-4BFD-9891-145BC49409C2}"/>
              </a:ext>
            </a:extLst>
          </p:cNvPr>
          <p:cNvSpPr>
            <a:spLocks noGrp="1"/>
          </p:cNvSpPr>
          <p:nvPr>
            <p:ph type="subTitle" idx="1"/>
          </p:nvPr>
        </p:nvSpPr>
        <p:spPr>
          <a:xfrm flipH="1">
            <a:off x="8532438" y="859805"/>
            <a:ext cx="6000516" cy="5142741"/>
          </a:xfrm>
        </p:spPr>
        <p:txBody>
          <a:bodyPr vert="horz" lIns="91440" tIns="0" rIns="91440" bIns="45720" rtlCol="0" anchor="b">
            <a:noAutofit/>
          </a:bodyPr>
          <a:lstStyle/>
          <a:p>
            <a:pPr algn="l"/>
            <a:endParaRPr lang="en-US" i="1" dirty="0">
              <a:cs typeface="Arial"/>
            </a:endParaRPr>
          </a:p>
        </p:txBody>
      </p:sp>
    </p:spTree>
    <p:extLst>
      <p:ext uri="{BB962C8B-B14F-4D97-AF65-F5344CB8AC3E}">
        <p14:creationId xmlns="" xmlns:p14="http://schemas.microsoft.com/office/powerpoint/2010/main" val="553726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D8E47A-D1CD-4122-92FE-5D2E652DFF15}"/>
              </a:ext>
            </a:extLst>
          </p:cNvPr>
          <p:cNvSpPr>
            <a:spLocks noGrp="1"/>
          </p:cNvSpPr>
          <p:nvPr>
            <p:ph type="title"/>
          </p:nvPr>
        </p:nvSpPr>
        <p:spPr>
          <a:xfrm>
            <a:off x="1059053" y="161075"/>
            <a:ext cx="7958331" cy="1077229"/>
          </a:xfrm>
        </p:spPr>
        <p:txBody>
          <a:bodyPr/>
          <a:lstStyle/>
          <a:p>
            <a:pPr algn="just"/>
            <a:r>
              <a:rPr lang="en-US" i="1" dirty="0">
                <a:ea typeface="+mj-lt"/>
                <a:cs typeface="+mj-lt"/>
              </a:rPr>
              <a:t>Cohesion</a:t>
            </a:r>
            <a:endParaRPr lang="en-US" dirty="0">
              <a:ea typeface="+mj-lt"/>
              <a:cs typeface="+mj-lt"/>
            </a:endParaRPr>
          </a:p>
          <a:p>
            <a:endParaRPr lang="en-US" dirty="0">
              <a:cs typeface="Arial"/>
            </a:endParaRPr>
          </a:p>
        </p:txBody>
      </p:sp>
      <p:sp>
        <p:nvSpPr>
          <p:cNvPr id="3" name="Content Placeholder 2">
            <a:extLst>
              <a:ext uri="{FF2B5EF4-FFF2-40B4-BE49-F238E27FC236}">
                <a16:creationId xmlns="" xmlns:a16="http://schemas.microsoft.com/office/drawing/2014/main" id="{4BD13C17-C23E-4A86-A713-11A019374FC1}"/>
              </a:ext>
            </a:extLst>
          </p:cNvPr>
          <p:cNvSpPr>
            <a:spLocks noGrp="1"/>
          </p:cNvSpPr>
          <p:nvPr>
            <p:ph idx="1"/>
          </p:nvPr>
        </p:nvSpPr>
        <p:spPr>
          <a:xfrm>
            <a:off x="962051" y="154305"/>
            <a:ext cx="10154426" cy="6082544"/>
          </a:xfrm>
        </p:spPr>
        <p:txBody>
          <a:bodyPr>
            <a:normAutofit lnSpcReduction="10000"/>
          </a:bodyPr>
          <a:lstStyle/>
          <a:p>
            <a:pPr marL="344170" indent="-344170"/>
            <a:r>
              <a:rPr lang="en-US" dirty="0">
                <a:cs typeface="Arial"/>
              </a:rPr>
              <a:t>Next we consider the relations between sentences. The most common forms these take are   connectives   denoting   addition,   contradiction,   contrast,   result,   etc.   These connectives are tricky when they are polysemous, since they may have  meanings contradicting   each   other, </a:t>
            </a:r>
            <a:endParaRPr lang="en-US" i="1" dirty="0">
              <a:cs typeface="Arial"/>
            </a:endParaRPr>
          </a:p>
          <a:p>
            <a:pPr marL="344170" indent="-344170"/>
            <a:r>
              <a:rPr lang="en-US" dirty="0">
                <a:cs typeface="Arial"/>
              </a:rPr>
              <a:t>  e.g.:</a:t>
            </a:r>
            <a:endParaRPr lang="en-US" i="1" dirty="0">
              <a:cs typeface="Arial"/>
            </a:endParaRPr>
          </a:p>
          <a:p>
            <a:pPr marL="344170" indent="-344170"/>
            <a:r>
              <a:rPr lang="en-US" dirty="0">
                <a:cs typeface="Arial"/>
              </a:rPr>
              <a:t> ('in   the  meantime',   'nevertheless),</a:t>
            </a:r>
            <a:r>
              <a:rPr lang="en-US" i="1" dirty="0">
                <a:cs typeface="Arial"/>
              </a:rPr>
              <a:t> </a:t>
            </a:r>
            <a:r>
              <a:rPr lang="en-US" dirty="0">
                <a:cs typeface="Arial"/>
              </a:rPr>
              <a:t>('however1, 'on the other hand1), </a:t>
            </a:r>
            <a:r>
              <a:rPr lang="en-US" i="1" dirty="0">
                <a:cs typeface="Arial"/>
              </a:rPr>
              <a:t> </a:t>
            </a:r>
            <a:r>
              <a:rPr lang="en-US" dirty="0">
                <a:cs typeface="Arial"/>
              </a:rPr>
              <a:t>('moreover, 'on the other hand), </a:t>
            </a:r>
            <a:r>
              <a:rPr lang="en-US" i="1" dirty="0">
                <a:cs typeface="Arial"/>
              </a:rPr>
              <a:t> </a:t>
            </a:r>
            <a:r>
              <a:rPr lang="en-US" dirty="0">
                <a:cs typeface="Arial"/>
              </a:rPr>
              <a:t>('besides', 'however'),</a:t>
            </a:r>
            <a:r>
              <a:rPr lang="en-US" i="1" dirty="0">
                <a:cs typeface="Arial"/>
              </a:rPr>
              <a:t>  </a:t>
            </a:r>
            <a:r>
              <a:rPr lang="en-US" dirty="0">
                <a:cs typeface="Arial"/>
              </a:rPr>
              <a:t>('always', 'nevertheless'), ('therefore', 'consequently', 'also'),  ('whilst', 'although', etc.); ('for what reason*, 'for what purpose, 'on what ground), 'so that</a:t>
            </a:r>
            <a:r>
              <a:rPr lang="en-US" i="1" dirty="0">
                <a:cs typeface="Arial"/>
              </a:rPr>
              <a:t>, </a:t>
            </a:r>
            <a:r>
              <a:rPr lang="en-US" dirty="0">
                <a:cs typeface="Arial"/>
              </a:rPr>
              <a:t>('from then on', 'that being the case', 'consequently')</a:t>
            </a:r>
            <a:endParaRPr lang="en-US" i="1" dirty="0">
              <a:cs typeface="Arial"/>
            </a:endParaRPr>
          </a:p>
        </p:txBody>
      </p:sp>
    </p:spTree>
    <p:extLst>
      <p:ext uri="{BB962C8B-B14F-4D97-AF65-F5344CB8AC3E}">
        <p14:creationId xmlns="" xmlns:p14="http://schemas.microsoft.com/office/powerpoint/2010/main" val="1777552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82A2BD-9A25-4841-97AD-78E2DB93DBC5}"/>
              </a:ext>
            </a:extLst>
          </p:cNvPr>
          <p:cNvSpPr>
            <a:spLocks noGrp="1"/>
          </p:cNvSpPr>
          <p:nvPr>
            <p:ph type="title"/>
          </p:nvPr>
        </p:nvSpPr>
        <p:spPr>
          <a:xfrm>
            <a:off x="1059053" y="146698"/>
            <a:ext cx="7958331" cy="1077229"/>
          </a:xfrm>
        </p:spPr>
        <p:txBody>
          <a:bodyPr>
            <a:normAutofit fontScale="90000"/>
          </a:bodyPr>
          <a:lstStyle/>
          <a:p>
            <a:r>
              <a:rPr lang="en-US" b="1" dirty="0">
                <a:ea typeface="+mj-lt"/>
                <a:cs typeface="+mj-lt"/>
              </a:rPr>
              <a:t>REFERENTIAL SYNONYMS                  </a:t>
            </a:r>
            <a:endParaRPr lang="en-US" dirty="0"/>
          </a:p>
        </p:txBody>
      </p:sp>
      <p:sp>
        <p:nvSpPr>
          <p:cNvPr id="3" name="Content Placeholder 2">
            <a:extLst>
              <a:ext uri="{FF2B5EF4-FFF2-40B4-BE49-F238E27FC236}">
                <a16:creationId xmlns="" xmlns:a16="http://schemas.microsoft.com/office/drawing/2014/main" id="{92C836A2-46A6-47DC-A493-B4C7A63801D3}"/>
              </a:ext>
            </a:extLst>
          </p:cNvPr>
          <p:cNvSpPr>
            <a:spLocks noGrp="1"/>
          </p:cNvSpPr>
          <p:nvPr>
            <p:ph idx="1"/>
          </p:nvPr>
        </p:nvSpPr>
        <p:spPr>
          <a:xfrm>
            <a:off x="1134580" y="1793324"/>
            <a:ext cx="9953142" cy="3997828"/>
          </a:xfrm>
        </p:spPr>
        <p:txBody>
          <a:bodyPr vert="horz" lIns="91440" tIns="45720" rIns="91440" bIns="45720" rtlCol="0" anchor="ctr">
            <a:noAutofit/>
          </a:bodyPr>
          <a:lstStyle/>
          <a:p>
            <a:pPr marL="344170" indent="-344170" algn="just"/>
            <a:r>
              <a:rPr lang="en-US" sz="1800" dirty="0">
                <a:ea typeface="+mn-lt"/>
                <a:cs typeface="+mn-lt"/>
              </a:rPr>
              <a:t>Sentences cohere through the use of referential synonyms, which may be lexical, pronominal or general. </a:t>
            </a:r>
            <a:endParaRPr lang="en-US" dirty="0">
              <a:ea typeface="+mn-lt"/>
              <a:cs typeface="+mn-lt"/>
            </a:endParaRPr>
          </a:p>
          <a:p>
            <a:pPr marL="344170" indent="-344170" algn="just"/>
            <a:r>
              <a:rPr lang="en-US" sz="1800" dirty="0">
                <a:ea typeface="+mn-lt"/>
                <a:cs typeface="+mn-lt"/>
              </a:rPr>
              <a:t>SL pronouns and </a:t>
            </a:r>
            <a:r>
              <a:rPr lang="en-US" sz="1800" dirty="0" err="1">
                <a:ea typeface="+mn-lt"/>
                <a:cs typeface="+mn-lt"/>
              </a:rPr>
              <a:t>deictics</a:t>
            </a:r>
            <a:r>
              <a:rPr lang="en-US" sz="1800" dirty="0">
                <a:ea typeface="+mn-lt"/>
                <a:cs typeface="+mn-lt"/>
              </a:rPr>
              <a:t> including </a:t>
            </a:r>
            <a:r>
              <a:rPr lang="en-US" sz="1800" i="1" dirty="0">
                <a:ea typeface="+mn-lt"/>
                <a:cs typeface="+mn-lt"/>
              </a:rPr>
              <a:t>le premier^ le second </a:t>
            </a:r>
            <a:r>
              <a:rPr lang="en-US" sz="1800" dirty="0">
                <a:ea typeface="+mn-lt"/>
                <a:cs typeface="+mn-lt"/>
              </a:rPr>
              <a:t>(cf. 'the former', 'the latter') are often replaced by English nouns, since the range of some English pronouns, ('it', 'they', 'this one') is much wider than in languages with nouns split between two or three genders. An example of mistranslation of pronouns is in the </a:t>
            </a:r>
            <a:r>
              <a:rPr lang="en-US" sz="1800" dirty="0" err="1">
                <a:ea typeface="+mn-lt"/>
                <a:cs typeface="+mn-lt"/>
              </a:rPr>
              <a:t>Authorised</a:t>
            </a:r>
            <a:r>
              <a:rPr lang="en-US" sz="1800" dirty="0">
                <a:ea typeface="+mn-lt"/>
                <a:cs typeface="+mn-lt"/>
              </a:rPr>
              <a:t> Version, Isaiah 37,36: 'Then the angel of the Lord went forth and smote in the camp of the Assyrians a hundred and four score and five thousand. And when they arose early in the morning, behold, they were all dead.' Today's English Version: 'An Angel of the Lord went to the Assyrian camp and killed 185,000 soldiers- At dawn the next day, there they lay, all dead.'</a:t>
            </a:r>
            <a:endParaRPr lang="en-US">
              <a:cs typeface="Arial"/>
            </a:endParaRPr>
          </a:p>
          <a:p>
            <a:pPr marL="344170" indent="-344170" algn="just"/>
            <a:endParaRPr lang="en-US" sz="1400" dirty="0">
              <a:ea typeface="+mn-lt"/>
              <a:cs typeface="+mn-lt"/>
            </a:endParaRPr>
          </a:p>
          <a:p>
            <a:pPr marL="344170" indent="-344170"/>
            <a:endParaRPr lang="en-US" sz="1400" dirty="0">
              <a:cs typeface="Arial"/>
            </a:endParaRPr>
          </a:p>
        </p:txBody>
      </p:sp>
    </p:spTree>
    <p:extLst>
      <p:ext uri="{BB962C8B-B14F-4D97-AF65-F5344CB8AC3E}">
        <p14:creationId xmlns="" xmlns:p14="http://schemas.microsoft.com/office/powerpoint/2010/main" val="1482292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02643F-AB42-4B45-90F5-B6ABCA6E54F2}"/>
              </a:ext>
            </a:extLst>
          </p:cNvPr>
          <p:cNvSpPr>
            <a:spLocks noGrp="1"/>
          </p:cNvSpPr>
          <p:nvPr>
            <p:ph type="title"/>
          </p:nvPr>
        </p:nvSpPr>
        <p:spPr>
          <a:xfrm flipH="1">
            <a:off x="13373723" y="808056"/>
            <a:ext cx="524311" cy="1796096"/>
          </a:xfrm>
        </p:spPr>
        <p:txBody>
          <a:bodyPr/>
          <a:lstStyle/>
          <a:p>
            <a:endParaRPr lang="en-US"/>
          </a:p>
        </p:txBody>
      </p:sp>
      <p:sp>
        <p:nvSpPr>
          <p:cNvPr id="3" name="Content Placeholder 2">
            <a:extLst>
              <a:ext uri="{FF2B5EF4-FFF2-40B4-BE49-F238E27FC236}">
                <a16:creationId xmlns="" xmlns:a16="http://schemas.microsoft.com/office/drawing/2014/main" id="{6C81FF2C-9470-45A1-B5E2-39A00E4410E4}"/>
              </a:ext>
            </a:extLst>
          </p:cNvPr>
          <p:cNvSpPr>
            <a:spLocks noGrp="1"/>
          </p:cNvSpPr>
          <p:nvPr>
            <p:ph idx="1"/>
          </p:nvPr>
        </p:nvSpPr>
        <p:spPr>
          <a:xfrm>
            <a:off x="732014" y="2540945"/>
            <a:ext cx="10441973" cy="3997828"/>
          </a:xfrm>
        </p:spPr>
        <p:txBody>
          <a:bodyPr vert="horz" lIns="91440" tIns="45720" rIns="91440" bIns="45720" rtlCol="0" anchor="ctr">
            <a:noAutofit/>
          </a:bodyPr>
          <a:lstStyle/>
          <a:p>
            <a:pPr marL="344170" indent="-344170" algn="just"/>
            <a:r>
              <a:rPr lang="en-US" dirty="0">
                <a:ea typeface="+mn-lt"/>
                <a:cs typeface="+mn-lt"/>
              </a:rPr>
              <a:t> Lastly, words at </a:t>
            </a:r>
            <a:r>
              <a:rPr lang="en-US" b="1" dirty="0">
                <a:ea typeface="+mn-lt"/>
                <a:cs typeface="+mn-lt"/>
              </a:rPr>
              <a:t>all</a:t>
            </a:r>
            <a:r>
              <a:rPr lang="en-US" dirty="0">
                <a:ea typeface="+mn-lt"/>
                <a:cs typeface="+mn-lt"/>
              </a:rPr>
              <a:t> degrees of generality can be used to connect sentences, from general words ('thing', 'object', 'case', 'affair' through 'hypernyms' (super-ordinate nouns) ('horse') and 'hyponyms to proper name, nickname, familiar alternative, pronoun.</a:t>
            </a:r>
          </a:p>
          <a:p>
            <a:pPr marL="344170" indent="-344170" algn="just"/>
            <a:r>
              <a:rPr lang="en-US" dirty="0">
                <a:ea typeface="+mn-lt"/>
                <a:cs typeface="+mn-lt"/>
              </a:rPr>
              <a:t>In many cases, all three types of referential synonym are used to avoid repetition rather than to supply new information (which, in any event, is incidental, thematic, and not pan of the sentence's message). Whilst the translator must reproduce the new information, he should not be afraid of repetition, in particular of repeating the most specific </a:t>
            </a:r>
            <a:r>
              <a:rPr lang="en-US" dirty="0" err="1">
                <a:ea typeface="+mn-lt"/>
                <a:cs typeface="+mn-lt"/>
              </a:rPr>
              <a:t>termor</a:t>
            </a:r>
            <a:r>
              <a:rPr lang="en-US" dirty="0">
                <a:ea typeface="+mn-lt"/>
                <a:cs typeface="+mn-lt"/>
              </a:rPr>
              <a:t> the proper name to avoid any ambiguity.</a:t>
            </a:r>
          </a:p>
          <a:p>
            <a:pPr marL="344170" indent="-344170" algn="just"/>
            <a:r>
              <a:rPr lang="en-US" b="1" dirty="0">
                <a:cs typeface="Arial"/>
              </a:rPr>
              <a:t>ENUMERATORS</a:t>
            </a:r>
            <a:endParaRPr lang="en-US" dirty="0">
              <a:ea typeface="+mn-lt"/>
              <a:cs typeface="+mn-lt"/>
            </a:endParaRPr>
          </a:p>
          <a:p>
            <a:pPr marL="344170" indent="-344170" algn="just"/>
            <a:r>
              <a:rPr lang="en-US" dirty="0">
                <a:cs typeface="Arial"/>
              </a:rPr>
              <a:t>Enumerators (</a:t>
            </a:r>
            <a:r>
              <a:rPr lang="en-US" dirty="0" err="1">
                <a:cs typeface="Arial"/>
              </a:rPr>
              <a:t>Lenumeralive</a:t>
            </a:r>
            <a:r>
              <a:rPr lang="en-US" dirty="0">
                <a:cs typeface="Arial"/>
              </a:rPr>
              <a:t> conjuncts') also act as connectors between sentences.</a:t>
            </a:r>
            <a:endParaRPr lang="en-US" dirty="0"/>
          </a:p>
          <a:p>
            <a:pPr marL="344170" indent="-344170" algn="just"/>
            <a:r>
              <a:rPr lang="en-US" b="1" dirty="0">
                <a:cs typeface="Arial"/>
              </a:rPr>
              <a:t>OTHER CONNECTIVES</a:t>
            </a:r>
            <a:endParaRPr lang="en-US" dirty="0">
              <a:ea typeface="+mn-lt"/>
              <a:cs typeface="+mn-lt"/>
            </a:endParaRPr>
          </a:p>
          <a:p>
            <a:pPr marL="344170" indent="-344170" algn="just"/>
            <a:r>
              <a:rPr lang="en-US" dirty="0">
                <a:cs typeface="Arial"/>
              </a:rPr>
              <a:t>Linguistic synonyms  are  also  used as  a  cohesive device to  avoid  repetition, particularly in a reinforcing sentence.</a:t>
            </a:r>
            <a:endParaRPr lang="en-US" dirty="0">
              <a:ea typeface="+mn-lt"/>
              <a:cs typeface="+mn-lt"/>
            </a:endParaRPr>
          </a:p>
          <a:p>
            <a:pPr marL="344170" indent="-344170" algn="just"/>
            <a:endParaRPr lang="en-US" dirty="0">
              <a:ea typeface="+mn-lt"/>
              <a:cs typeface="+mn-lt"/>
            </a:endParaRPr>
          </a:p>
          <a:p>
            <a:pPr marL="344170" indent="-344170" algn="just"/>
            <a:endParaRPr lang="en-US" dirty="0">
              <a:ea typeface="+mn-lt"/>
              <a:cs typeface="+mn-lt"/>
            </a:endParaRPr>
          </a:p>
          <a:p>
            <a:pPr marL="344170" indent="-344170" algn="just"/>
            <a:endParaRPr lang="en-US" dirty="0">
              <a:cs typeface="Arial"/>
            </a:endParaRPr>
          </a:p>
          <a:p>
            <a:pPr marL="344170" indent="-344170"/>
            <a:endParaRPr lang="en-US" dirty="0">
              <a:cs typeface="Arial"/>
            </a:endParaRPr>
          </a:p>
        </p:txBody>
      </p:sp>
    </p:spTree>
    <p:extLst>
      <p:ext uri="{BB962C8B-B14F-4D97-AF65-F5344CB8AC3E}">
        <p14:creationId xmlns="" xmlns:p14="http://schemas.microsoft.com/office/powerpoint/2010/main" val="472363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909ADD-4CED-424F-9563-41EE183C5EE0}"/>
              </a:ext>
            </a:extLst>
          </p:cNvPr>
          <p:cNvSpPr>
            <a:spLocks noGrp="1"/>
          </p:cNvSpPr>
          <p:nvPr>
            <p:ph type="title"/>
          </p:nvPr>
        </p:nvSpPr>
        <p:spPr>
          <a:xfrm>
            <a:off x="814638" y="204207"/>
            <a:ext cx="10316217" cy="1077229"/>
          </a:xfrm>
        </p:spPr>
        <p:txBody>
          <a:bodyPr>
            <a:normAutofit/>
          </a:bodyPr>
          <a:lstStyle/>
          <a:p>
            <a:r>
              <a:rPr lang="en-US" sz="3200" b="1" dirty="0">
                <a:ea typeface="+mj-lt"/>
                <a:cs typeface="+mj-lt"/>
              </a:rPr>
              <a:t>Newmark: semantic and communicative translation</a:t>
            </a:r>
            <a:endParaRPr lang="en-US" sz="3200">
              <a:ea typeface="+mj-lt"/>
              <a:cs typeface="+mj-lt"/>
            </a:endParaRPr>
          </a:p>
        </p:txBody>
      </p:sp>
      <p:sp>
        <p:nvSpPr>
          <p:cNvPr id="3" name="Content Placeholder 2">
            <a:extLst>
              <a:ext uri="{FF2B5EF4-FFF2-40B4-BE49-F238E27FC236}">
                <a16:creationId xmlns="" xmlns:a16="http://schemas.microsoft.com/office/drawing/2014/main" id="{27E0E298-F589-4C6E-A718-C88A42936A9C}"/>
              </a:ext>
            </a:extLst>
          </p:cNvPr>
          <p:cNvSpPr>
            <a:spLocks noGrp="1"/>
          </p:cNvSpPr>
          <p:nvPr>
            <p:ph idx="1"/>
          </p:nvPr>
        </p:nvSpPr>
        <p:spPr>
          <a:xfrm>
            <a:off x="1163335" y="2181513"/>
            <a:ext cx="9780615" cy="3997828"/>
          </a:xfrm>
        </p:spPr>
        <p:txBody>
          <a:bodyPr vert="horz" lIns="91440" tIns="45720" rIns="91440" bIns="45720" rtlCol="0" anchor="ctr">
            <a:noAutofit/>
          </a:bodyPr>
          <a:lstStyle/>
          <a:p>
            <a:pPr marL="344170" indent="-344170" algn="just"/>
            <a:r>
              <a:rPr lang="en-US" dirty="0">
                <a:ea typeface="+mn-lt"/>
                <a:cs typeface="+mn-lt"/>
              </a:rPr>
              <a:t>Peter Newmark (1916–2011)’s </a:t>
            </a:r>
            <a:r>
              <a:rPr lang="en-US" i="1" dirty="0">
                <a:ea typeface="+mn-lt"/>
                <a:cs typeface="+mn-lt"/>
              </a:rPr>
              <a:t>Approaches to Translation </a:t>
            </a:r>
            <a:r>
              <a:rPr lang="en-US" dirty="0">
                <a:ea typeface="+mn-lt"/>
                <a:cs typeface="+mn-lt"/>
              </a:rPr>
              <a:t>(1981) and </a:t>
            </a:r>
            <a:r>
              <a:rPr lang="en-US" i="1" dirty="0">
                <a:ea typeface="+mn-lt"/>
                <a:cs typeface="+mn-lt"/>
              </a:rPr>
              <a:t>A Textbook of Translation </a:t>
            </a:r>
            <a:r>
              <a:rPr lang="en-US" dirty="0">
                <a:ea typeface="+mn-lt"/>
                <a:cs typeface="+mn-lt"/>
              </a:rPr>
              <a:t>(1988)  have been  widely used  on translator training courses and combine a wealth of practical examples of linguistic theories of meaning with </a:t>
            </a:r>
            <a:r>
              <a:rPr lang="en-US" dirty="0" err="1">
                <a:ea typeface="+mn-lt"/>
                <a:cs typeface="+mn-lt"/>
              </a:rPr>
              <a:t>prac</a:t>
            </a:r>
            <a:r>
              <a:rPr lang="en-US" dirty="0">
                <a:ea typeface="+mn-lt"/>
                <a:cs typeface="+mn-lt"/>
              </a:rPr>
              <a:t>- </a:t>
            </a:r>
            <a:r>
              <a:rPr lang="en-US" dirty="0" err="1">
                <a:ea typeface="+mn-lt"/>
                <a:cs typeface="+mn-lt"/>
              </a:rPr>
              <a:t>tical</a:t>
            </a:r>
            <a:r>
              <a:rPr lang="en-US" dirty="0">
                <a:ea typeface="+mn-lt"/>
                <a:cs typeface="+mn-lt"/>
              </a:rPr>
              <a:t> applications  for translation.  Yet Newmark  departs from Nida’s receptor- oriented line. He feels that the success of equivalent effect is ‘illusory’ and that ‘the conflict of loyalties, the gap between emphasis  on source and target language, will always  remain  as  the  overriding  problem  in translation  theory  and  practice’ (Newmark 1981: 38). Newmark suggests narrowing the gap by replacing the old terms with those of ‘semantic’ and ‘communicative’ translation:</a:t>
            </a:r>
          </a:p>
          <a:p>
            <a:pPr marL="344170" indent="-344170" algn="just"/>
            <a:r>
              <a:rPr lang="en-US" dirty="0">
                <a:ea typeface="+mn-lt"/>
                <a:cs typeface="+mn-lt"/>
              </a:rPr>
              <a:t>Communicative translation attempts to produce on its readers an effect as close as possible  to that obtained on the readers of the original. Semantic  translation attempts to render, as closely as the semantic  and syntactic  structures of the second language  allow, the exact contextual meaning of the original.</a:t>
            </a:r>
          </a:p>
          <a:p>
            <a:pPr marL="344170" indent="-344170"/>
            <a:endParaRPr lang="en-US" dirty="0">
              <a:cs typeface="Arial"/>
            </a:endParaRPr>
          </a:p>
        </p:txBody>
      </p:sp>
    </p:spTree>
    <p:extLst>
      <p:ext uri="{BB962C8B-B14F-4D97-AF65-F5344CB8AC3E}">
        <p14:creationId xmlns="" xmlns:p14="http://schemas.microsoft.com/office/powerpoint/2010/main" val="1694834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5F2FA8-4073-41B9-8976-52F43F90CA9C}"/>
              </a:ext>
            </a:extLst>
          </p:cNvPr>
          <p:cNvSpPr>
            <a:spLocks noGrp="1"/>
          </p:cNvSpPr>
          <p:nvPr>
            <p:ph type="title"/>
          </p:nvPr>
        </p:nvSpPr>
        <p:spPr>
          <a:xfrm flipH="1">
            <a:off x="13459988" y="304849"/>
            <a:ext cx="682461" cy="545266"/>
          </a:xfrm>
        </p:spPr>
        <p:txBody>
          <a:bodyPr>
            <a:normAutofit fontScale="90000"/>
          </a:bodyPr>
          <a:lstStyle/>
          <a:p>
            <a:endParaRPr lang="en-US"/>
          </a:p>
        </p:txBody>
      </p:sp>
      <p:sp>
        <p:nvSpPr>
          <p:cNvPr id="3" name="Content Placeholder 2">
            <a:extLst>
              <a:ext uri="{FF2B5EF4-FFF2-40B4-BE49-F238E27FC236}">
                <a16:creationId xmlns="" xmlns:a16="http://schemas.microsoft.com/office/drawing/2014/main" id="{4EE547EC-D20D-44FB-9385-7AF2ADC9B23E}"/>
              </a:ext>
            </a:extLst>
          </p:cNvPr>
          <p:cNvSpPr>
            <a:spLocks noGrp="1"/>
          </p:cNvSpPr>
          <p:nvPr>
            <p:ph idx="1"/>
          </p:nvPr>
        </p:nvSpPr>
        <p:spPr>
          <a:xfrm>
            <a:off x="703260" y="2253400"/>
            <a:ext cx="10614501" cy="2746998"/>
          </a:xfrm>
        </p:spPr>
        <p:txBody>
          <a:bodyPr vert="horz" lIns="91440" tIns="45720" rIns="91440" bIns="45720" rtlCol="0" anchor="ctr">
            <a:noAutofit/>
          </a:bodyPr>
          <a:lstStyle/>
          <a:p>
            <a:pPr marL="344170" indent="-344170" algn="just"/>
            <a:r>
              <a:rPr lang="en-US" dirty="0">
                <a:ea typeface="+mn-lt"/>
                <a:cs typeface="+mn-lt"/>
              </a:rPr>
              <a:t>This description   of </a:t>
            </a:r>
            <a:r>
              <a:rPr lang="en-US" b="1" dirty="0">
                <a:ea typeface="+mn-lt"/>
                <a:cs typeface="+mn-lt"/>
              </a:rPr>
              <a:t>communicative  translation </a:t>
            </a:r>
            <a:r>
              <a:rPr lang="en-US" dirty="0">
                <a:ea typeface="+mn-lt"/>
                <a:cs typeface="+mn-lt"/>
              </a:rPr>
              <a:t>resembles Nida’s  dynamic equivalence  in the effect it is trying to create  on the TT reader,  while </a:t>
            </a:r>
            <a:r>
              <a:rPr lang="en-US" b="1" dirty="0">
                <a:ea typeface="+mn-lt"/>
                <a:cs typeface="+mn-lt"/>
              </a:rPr>
              <a:t>semantic translation </a:t>
            </a:r>
            <a:r>
              <a:rPr lang="en-US" dirty="0">
                <a:ea typeface="+mn-lt"/>
                <a:cs typeface="+mn-lt"/>
              </a:rPr>
              <a:t>has  similarities to Nida’s formal equivalence.  However, Newmark distances himself from the full principle of equivalent effect, since  that effect ‘is inoperant if the text is out of TL space and time’ (1981:  69). An example would be a modern British English translation of Homer. No modern translator, irrespective of the TL, can  possibly hope  or expect  to produce the same  effect on the reader  of the written TT as  the oral ST had on its listeners  in ancient  Greece. Newmark  (ibid.: 51)  also  raises  further questions concerning the  readers to whom Nida directs  his dynamic equivalence,  asking if  they are  ‘to be  handed everything on a plate’, with everything explained for them.</a:t>
            </a:r>
          </a:p>
          <a:p>
            <a:pPr marL="344170" indent="-344170"/>
            <a:r>
              <a:rPr lang="en-US" dirty="0">
                <a:ea typeface="+mn-lt"/>
                <a:cs typeface="+mn-lt"/>
              </a:rPr>
              <a:t>Other  differences  are revealed  by Newmark’s definitions of his own terms (ibid.: 39–69), summarized  in Table  1.  Newmark  (ibid.: 63)  indicates  that semantic  translation  differs from literal translation  in that  it ‘respects context’, interprets and even explains (metaphors,  for instance). On the other hand, literal translation means  word-for-word in its extreme version and, even in its weaker form, sticks very closely to ST lexis and syntax</a:t>
            </a:r>
            <a:endParaRPr lang="en-US" dirty="0">
              <a:cs typeface="Arial"/>
            </a:endParaRPr>
          </a:p>
          <a:p>
            <a:pPr marL="344170" indent="-344170"/>
            <a:endParaRPr lang="en-US" dirty="0">
              <a:cs typeface="Arial"/>
            </a:endParaRPr>
          </a:p>
        </p:txBody>
      </p:sp>
    </p:spTree>
    <p:extLst>
      <p:ext uri="{BB962C8B-B14F-4D97-AF65-F5344CB8AC3E}">
        <p14:creationId xmlns="" xmlns:p14="http://schemas.microsoft.com/office/powerpoint/2010/main" val="1435705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79D609-1941-4531-8E10-777FE90300DE}"/>
              </a:ext>
            </a:extLst>
          </p:cNvPr>
          <p:cNvSpPr>
            <a:spLocks noGrp="1"/>
          </p:cNvSpPr>
          <p:nvPr>
            <p:ph type="title"/>
          </p:nvPr>
        </p:nvSpPr>
        <p:spPr>
          <a:xfrm>
            <a:off x="915280" y="218585"/>
            <a:ext cx="9626104" cy="1781719"/>
          </a:xfrm>
        </p:spPr>
        <p:txBody>
          <a:bodyPr/>
          <a:lstStyle/>
          <a:p>
            <a:r>
              <a:rPr lang="en-US" sz="2000" b="1" dirty="0">
                <a:ea typeface="+mj-lt"/>
                <a:cs typeface="+mj-lt"/>
              </a:rPr>
              <a:t>Table 1: </a:t>
            </a:r>
            <a:r>
              <a:rPr lang="en-US" sz="2000" dirty="0">
                <a:ea typeface="+mj-lt"/>
                <a:cs typeface="+mj-lt"/>
              </a:rPr>
              <a:t>Comparison  of Newmark’s semantic  and communicative translation</a:t>
            </a:r>
          </a:p>
        </p:txBody>
      </p:sp>
      <p:pic>
        <p:nvPicPr>
          <p:cNvPr id="4" name="Content Placeholder 3" descr="A screenshot of a cell phone&#10;&#10;Description generated with very high confidence">
            <a:extLst>
              <a:ext uri="{FF2B5EF4-FFF2-40B4-BE49-F238E27FC236}">
                <a16:creationId xmlns:a16="http://schemas.microsoft.com/office/drawing/2014/main" xmlns="" xmlns:lc="http://schemas.openxmlformats.org/drawingml/2006/lockedCanvas" id="{4DAC5675-7D0A-4368-98FF-64A2C6DCC8A2}"/>
              </a:ext>
            </a:extLst>
          </p:cNvPr>
          <p:cNvPicPr>
            <a:picLocks noGrp="1" noChangeAspect="1"/>
          </p:cNvPicPr>
          <p:nvPr>
            <p:ph idx="1"/>
          </p:nvPr>
        </p:nvPicPr>
        <p:blipFill>
          <a:blip r:embed="rId2" cstate="print"/>
          <a:stretch>
            <a:fillRect/>
          </a:stretch>
        </p:blipFill>
        <p:spPr>
          <a:xfrm>
            <a:off x="457200" y="1600200"/>
            <a:ext cx="10672354" cy="4525963"/>
          </a:xfrm>
          <a:prstGeom prst="rect">
            <a:avLst/>
          </a:prstGeom>
        </p:spPr>
      </p:pic>
    </p:spTree>
    <p:extLst>
      <p:ext uri="{BB962C8B-B14F-4D97-AF65-F5344CB8AC3E}">
        <p14:creationId xmlns="" xmlns:p14="http://schemas.microsoft.com/office/powerpoint/2010/main" val="1701501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5CD30A-45DB-4FC8-B76C-2A858041C309}"/>
              </a:ext>
            </a:extLst>
          </p:cNvPr>
          <p:cNvSpPr>
            <a:spLocks noGrp="1"/>
          </p:cNvSpPr>
          <p:nvPr>
            <p:ph type="title"/>
          </p:nvPr>
        </p:nvSpPr>
        <p:spPr>
          <a:xfrm>
            <a:off x="15623317" y="721792"/>
            <a:ext cx="7958331" cy="1077229"/>
          </a:xfrm>
        </p:spPr>
        <p:txBody>
          <a:bodyPr/>
          <a:lstStyle/>
          <a:p>
            <a:endParaRPr lang="en-US"/>
          </a:p>
        </p:txBody>
      </p:sp>
      <p:sp>
        <p:nvSpPr>
          <p:cNvPr id="3" name="Content Placeholder 2">
            <a:extLst>
              <a:ext uri="{FF2B5EF4-FFF2-40B4-BE49-F238E27FC236}">
                <a16:creationId xmlns="" xmlns:a16="http://schemas.microsoft.com/office/drawing/2014/main" id="{5F0283D0-8E12-4D86-A1B7-CF48C2D58287}"/>
              </a:ext>
            </a:extLst>
          </p:cNvPr>
          <p:cNvSpPr>
            <a:spLocks noGrp="1"/>
          </p:cNvSpPr>
          <p:nvPr>
            <p:ph idx="1"/>
          </p:nvPr>
        </p:nvSpPr>
        <p:spPr>
          <a:xfrm>
            <a:off x="1062694" y="1980229"/>
            <a:ext cx="10082540" cy="3997828"/>
          </a:xfrm>
        </p:spPr>
        <p:txBody>
          <a:bodyPr vert="horz" lIns="91440" tIns="45720" rIns="91440" bIns="45720" rtlCol="0" anchor="ctr">
            <a:noAutofit/>
          </a:bodyPr>
          <a:lstStyle/>
          <a:p>
            <a:pPr marL="344170" indent="-344170"/>
            <a:r>
              <a:rPr lang="en-US" dirty="0">
                <a:ea typeface="+mn-lt"/>
                <a:cs typeface="+mn-lt"/>
              </a:rPr>
              <a:t>Importantly, as long as equivalent effect is achieved,  Newmark holds literal translation to be the best  approach:</a:t>
            </a:r>
          </a:p>
          <a:p>
            <a:pPr marL="344170" indent="-344170" algn="just"/>
            <a:r>
              <a:rPr lang="en-US" dirty="0">
                <a:ea typeface="+mn-lt"/>
                <a:cs typeface="+mn-lt"/>
              </a:rPr>
              <a:t>In communicative as in semantic translation, provided that equivalent effect is secured, the literal word-for-word translation is not only the best, it is the only valid method of translation.</a:t>
            </a:r>
          </a:p>
          <a:p>
            <a:pPr marL="344170" indent="-344170" algn="just"/>
            <a:r>
              <a:rPr lang="en-US" dirty="0">
                <a:ea typeface="+mn-lt"/>
                <a:cs typeface="+mn-lt"/>
              </a:rPr>
              <a:t>This assertion  can be related to what other theorists (e.g. </a:t>
            </a:r>
            <a:r>
              <a:rPr lang="en-US" dirty="0" err="1">
                <a:ea typeface="+mn-lt"/>
                <a:cs typeface="+mn-lt"/>
              </a:rPr>
              <a:t>Levý</a:t>
            </a:r>
            <a:r>
              <a:rPr lang="en-US" dirty="0">
                <a:ea typeface="+mn-lt"/>
                <a:cs typeface="+mn-lt"/>
              </a:rPr>
              <a:t> 1967/2000, </a:t>
            </a:r>
            <a:r>
              <a:rPr lang="en-US" dirty="0" err="1">
                <a:ea typeface="+mn-lt"/>
                <a:cs typeface="+mn-lt"/>
              </a:rPr>
              <a:t>Toury</a:t>
            </a:r>
            <a:r>
              <a:rPr lang="en-US" dirty="0">
                <a:ea typeface="+mn-lt"/>
                <a:cs typeface="+mn-lt"/>
              </a:rPr>
              <a:t> 1995/2012) have said about the translator’s work. Namely, that the constraints of time and working conditions often mean that the translator has to maximize the efficiency of the cognitive processes by concentrating energy on especially  difficult problems,  by devoting  less  effort to those  parts  of the  text where a reasonable translation is produced by the ‘literal’ procedure. However, if there  is a conflict between the two forms of translation (if semantic  translation would result in an ‘abnormal’ TT or would not secure equivalent effect in the TL) then communicative translation should be preferred. </a:t>
            </a:r>
            <a:endParaRPr lang="en-US" i="1" dirty="0">
              <a:cs typeface="Arial"/>
            </a:endParaRPr>
          </a:p>
          <a:p>
            <a:pPr marL="344170" indent="-344170"/>
            <a:endParaRPr lang="en-US" dirty="0">
              <a:cs typeface="Arial"/>
            </a:endParaRPr>
          </a:p>
        </p:txBody>
      </p:sp>
    </p:spTree>
    <p:extLst>
      <p:ext uri="{BB962C8B-B14F-4D97-AF65-F5344CB8AC3E}">
        <p14:creationId xmlns="" xmlns:p14="http://schemas.microsoft.com/office/powerpoint/2010/main" val="2777304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Words>
  <Application>Microsoft Office PowerPoint</Application>
  <PresentationFormat>Custom</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Lecture one                                    </vt:lpstr>
      <vt:lpstr>Cohesion </vt:lpstr>
      <vt:lpstr>REFERENTIAL SYNONYMS                  </vt:lpstr>
      <vt:lpstr>Slide 4</vt:lpstr>
      <vt:lpstr>Newmark: semantic and communicative translation</vt:lpstr>
      <vt:lpstr>Slide 6</vt:lpstr>
      <vt:lpstr>Table 1: Comparison  of Newmark’s semantic  and communicative translation</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dc:creator>
  <cp:lastModifiedBy>adel</cp:lastModifiedBy>
  <cp:revision>326</cp:revision>
  <dcterms:created xsi:type="dcterms:W3CDTF">2020-03-21T21:15:18Z</dcterms:created>
  <dcterms:modified xsi:type="dcterms:W3CDTF">2020-03-25T21:00:50Z</dcterms:modified>
</cp:coreProperties>
</file>